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90" r:id="rId5"/>
    <p:sldId id="292" r:id="rId6"/>
    <p:sldId id="310" r:id="rId7"/>
    <p:sldId id="293" r:id="rId8"/>
    <p:sldId id="291" r:id="rId9"/>
    <p:sldId id="294" r:id="rId10"/>
    <p:sldId id="303" r:id="rId11"/>
    <p:sldId id="304" r:id="rId12"/>
    <p:sldId id="306" r:id="rId13"/>
    <p:sldId id="305" r:id="rId14"/>
    <p:sldId id="307" r:id="rId15"/>
    <p:sldId id="308" r:id="rId16"/>
    <p:sldId id="295" r:id="rId17"/>
    <p:sldId id="297" r:id="rId18"/>
    <p:sldId id="299" r:id="rId19"/>
    <p:sldId id="312" r:id="rId20"/>
    <p:sldId id="298" r:id="rId21"/>
    <p:sldId id="311" r:id="rId22"/>
    <p:sldId id="30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7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pos="600" userDrawn="1">
          <p15:clr>
            <a:srgbClr val="A4A3A4"/>
          </p15:clr>
        </p15:guide>
        <p15:guide id="4" pos="45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1736"/>
    <a:srgbClr val="20132D"/>
    <a:srgbClr val="1C233E"/>
    <a:srgbClr val="121518"/>
    <a:srgbClr val="040D12"/>
    <a:srgbClr val="FFB118"/>
    <a:srgbClr val="0B0C21"/>
    <a:srgbClr val="99A3A4"/>
    <a:srgbClr val="3B4A5F"/>
    <a:srgbClr val="7E8C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879" autoAdjust="0"/>
  </p:normalViewPr>
  <p:slideViewPr>
    <p:cSldViewPr snapToGrid="0" snapToObjects="1" showGuides="1">
      <p:cViewPr varScale="1">
        <p:scale>
          <a:sx n="101" d="100"/>
          <a:sy n="101" d="100"/>
        </p:scale>
        <p:origin x="264" y="72"/>
      </p:cViewPr>
      <p:guideLst>
        <p:guide orient="horz" pos="1272"/>
        <p:guide pos="7056"/>
        <p:guide pos="600"/>
        <p:guide pos="45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8" d="100"/>
          <a:sy n="58" d="100"/>
        </p:scale>
        <p:origin x="324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D397ADA-28FC-D95C-9949-C2600B76E8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6638BB-B5C2-68A8-E3FA-52921DD002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7502F-DB6E-469A-9C44-FB8EDEF15CAD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222EB-9CD6-7377-B538-2102EE87F3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9DFD59-EA45-6CD0-571D-72EF11B864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6A3EC-C558-4879-9E77-732F9A1F5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728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817FE1-3397-4E25-A0AD-CD1F478AA284}" type="datetimeFigureOut">
              <a:rPr lang="en-US" smtClean="0"/>
              <a:t>4/4/2024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3C4B0-A82C-497E-A667-41FFA619A4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574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109FC96-A524-9411-F587-93938397D0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82765" y="0"/>
            <a:ext cx="5409235" cy="6857999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E2DDD5-B179-8D33-E206-E8EC18C65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2185416"/>
            <a:ext cx="6693408" cy="20848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1" i="0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219809-9823-E5C1-322B-DCDB7769D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5812" y="4504854"/>
            <a:ext cx="6391656" cy="475938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B4CE57F-5479-CED7-E9B0-CE4C7D42FF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5256" y="1517904"/>
            <a:ext cx="6254496" cy="42976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7870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347472"/>
            <a:ext cx="3557016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F368CE2E-3249-FEAA-35F7-F23895DA05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7824" y="1773936"/>
            <a:ext cx="4041648" cy="106203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19AD1-1029-1DE8-E36D-41EF92EDB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0" y="2377440"/>
            <a:ext cx="6867144" cy="38587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21AED7-4B5F-555E-55E1-3126E0E0B437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6E15A75-4600-D47B-7F47-3093E7B5F62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F97AED1-4A22-3F95-CE27-D0D48AA867B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861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BAF3EC-96ED-627A-D8DF-71B5521F8C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163824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896112"/>
            <a:ext cx="6611112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19AD1-1029-1DE8-E36D-41EF92EDB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824" y="3913632"/>
            <a:ext cx="10305288" cy="1746504"/>
          </a:xfrm>
        </p:spPr>
        <p:txBody>
          <a:bodyPr/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67EB87-8CC8-597B-6EC9-8EBA60838A02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40036-C3C5-6C07-99C1-04B4835670A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6AC08-6EB6-7F52-7F52-E874CCF1139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93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896112"/>
            <a:ext cx="6611112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BAF3EC-96ED-627A-D8DF-71B5521F8C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58368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19AD1-1029-1DE8-E36D-41EF92EDB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680" y="2587752"/>
            <a:ext cx="10075672" cy="3145536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5D9E6C-F9B9-D8DB-178E-4553780AA928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83E49A-BDF1-7E34-30FE-A4A45160F7A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0355B-1B69-AD49-6AB0-3D194609B2F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3479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896112"/>
            <a:ext cx="6611112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19AD1-1029-1DE8-E36D-41EF92EDB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2048" y="1060704"/>
            <a:ext cx="4069080" cy="190195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283464">
              <a:defRPr sz="1600">
                <a:solidFill>
                  <a:schemeClr val="bg1"/>
                </a:solidFill>
              </a:defRPr>
            </a:lvl2pPr>
            <a:lvl3pPr marL="566928">
              <a:defRPr sz="1400">
                <a:solidFill>
                  <a:schemeClr val="bg1"/>
                </a:solidFill>
              </a:defRPr>
            </a:lvl3pPr>
            <a:lvl4pPr marL="859536">
              <a:defRPr sz="1200">
                <a:solidFill>
                  <a:schemeClr val="bg1"/>
                </a:solidFill>
              </a:defRPr>
            </a:lvl4pPr>
            <a:lvl5pPr marL="1152144"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8162DF-463B-6273-87B0-C2199D9D10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3557016"/>
            <a:ext cx="12192000" cy="3300984"/>
          </a:xfrm>
          <a:custGeom>
            <a:avLst/>
            <a:gdLst>
              <a:gd name="connsiteX0" fmla="*/ 11446035 w 12192000"/>
              <a:gd name="connsiteY0" fmla="*/ 2688904 h 3300984"/>
              <a:gd name="connsiteX1" fmla="*/ 11446035 w 12192000"/>
              <a:gd name="connsiteY1" fmla="*/ 2734623 h 3300984"/>
              <a:gd name="connsiteX2" fmla="*/ 11933120 w 12192000"/>
              <a:gd name="connsiteY2" fmla="*/ 2734623 h 3300984"/>
              <a:gd name="connsiteX3" fmla="*/ 11933120 w 12192000"/>
              <a:gd name="connsiteY3" fmla="*/ 2688904 h 3300984"/>
              <a:gd name="connsiteX4" fmla="*/ 0 w 12192000"/>
              <a:gd name="connsiteY4" fmla="*/ 0 h 3300984"/>
              <a:gd name="connsiteX5" fmla="*/ 12192000 w 12192000"/>
              <a:gd name="connsiteY5" fmla="*/ 0 h 3300984"/>
              <a:gd name="connsiteX6" fmla="*/ 12192000 w 12192000"/>
              <a:gd name="connsiteY6" fmla="*/ 3300984 h 3300984"/>
              <a:gd name="connsiteX7" fmla="*/ 0 w 12192000"/>
              <a:gd name="connsiteY7" fmla="*/ 3300984 h 3300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300984">
                <a:moveTo>
                  <a:pt x="11446035" y="2688904"/>
                </a:moveTo>
                <a:lnTo>
                  <a:pt x="11446035" y="2734623"/>
                </a:lnTo>
                <a:lnTo>
                  <a:pt x="11933120" y="2734623"/>
                </a:lnTo>
                <a:lnTo>
                  <a:pt x="11933120" y="268890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00984"/>
                </a:lnTo>
                <a:lnTo>
                  <a:pt x="0" y="3300984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422ED3-8684-C41B-4675-BBDC2C8E5B5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CE6B05-7A34-DD4C-91AD-29F26B6F9CF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84A137-9DB1-1EF0-305E-7DB76003BEEF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2362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B204B-5F84-6245-AE72-7A8C5B731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AB472-C06F-6BEF-0C0E-65EA59CA73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6ADE38-8A0A-0F93-DE98-1E3265816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4E7A33-CA4E-DAED-6589-1B5DC61AC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ACFDC-DFA7-1C09-92B3-D574BA94E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4679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BABB4-22CD-17FF-907C-C72C3F1B5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A3A82B-AB98-7510-5B1F-000D214C74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B29A9-FB61-93CF-3836-717038D2ED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7390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3EE89-1608-EDAC-C029-E4E550F00E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D47AD-6129-B223-8047-C719153A4C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7314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989DB-50DC-20A4-2341-EC5E6AF6FF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26305-7761-21B5-BED4-42833BBEB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96E8B-F843-EF0E-F259-D3BA3F217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1237E1-6846-B0F5-86C9-7BC757AACB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D90CB2-96B7-2FE3-2F3A-4A4C704BB5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328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4567E9-2483-C330-76B4-52F75C950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1517904"/>
            <a:ext cx="4416552" cy="1572768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5DF0DBE-FBE3-E653-13B1-8A27023E2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EA9653-6F42-EC48-B443-D3FF0CD0D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7824" y="3429000"/>
            <a:ext cx="4242816" cy="235000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DD0971A-C596-F81B-B6DF-4B71CD04270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90616" y="0"/>
            <a:ext cx="6501384" cy="6858000"/>
          </a:xfrm>
          <a:custGeom>
            <a:avLst/>
            <a:gdLst>
              <a:gd name="connsiteX0" fmla="*/ 5755419 w 6501384"/>
              <a:gd name="connsiteY0" fmla="*/ 6245920 h 6858000"/>
              <a:gd name="connsiteX1" fmla="*/ 5755419 w 6501384"/>
              <a:gd name="connsiteY1" fmla="*/ 6291639 h 6858000"/>
              <a:gd name="connsiteX2" fmla="*/ 6242504 w 6501384"/>
              <a:gd name="connsiteY2" fmla="*/ 6291639 h 6858000"/>
              <a:gd name="connsiteX3" fmla="*/ 6242504 w 6501384"/>
              <a:gd name="connsiteY3" fmla="*/ 6245920 h 6858000"/>
              <a:gd name="connsiteX4" fmla="*/ 0 w 6501384"/>
              <a:gd name="connsiteY4" fmla="*/ 0 h 6858000"/>
              <a:gd name="connsiteX5" fmla="*/ 6501384 w 6501384"/>
              <a:gd name="connsiteY5" fmla="*/ 0 h 6858000"/>
              <a:gd name="connsiteX6" fmla="*/ 6501384 w 6501384"/>
              <a:gd name="connsiteY6" fmla="*/ 6858000 h 6858000"/>
              <a:gd name="connsiteX7" fmla="*/ 0 w 650138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01384" h="6858000">
                <a:moveTo>
                  <a:pt x="5755419" y="6245920"/>
                </a:moveTo>
                <a:lnTo>
                  <a:pt x="5755419" y="6291639"/>
                </a:lnTo>
                <a:lnTo>
                  <a:pt x="6242504" y="6291639"/>
                </a:lnTo>
                <a:lnTo>
                  <a:pt x="6242504" y="6245920"/>
                </a:lnTo>
                <a:close/>
                <a:moveTo>
                  <a:pt x="0" y="0"/>
                </a:moveTo>
                <a:lnTo>
                  <a:pt x="6501384" y="0"/>
                </a:lnTo>
                <a:lnTo>
                  <a:pt x="650138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B50D50-73C7-3F50-52F5-210AF03CEA5F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339096C-E86B-C5A9-1F2F-E4FD0552D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380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and Content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BAF3EC-96ED-627A-D8DF-71B5521F8C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23150"/>
            <a:ext cx="12192000" cy="3730752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896112"/>
            <a:ext cx="6611112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7E7FED9-E80E-C940-F98B-AB755EE20D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22091" y="4325692"/>
            <a:ext cx="1289304" cy="813816"/>
          </a:xfrm>
        </p:spPr>
        <p:txBody>
          <a:bodyPr/>
          <a:lstStyle>
            <a:lvl1pPr marL="0" indent="0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759331-56CA-A5B3-ECFB-757CC5B9E3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56816" y="4809744"/>
            <a:ext cx="1188720" cy="292608"/>
          </a:xfrm>
          <a:solidFill>
            <a:schemeClr val="accent1">
              <a:lumMod val="50000"/>
            </a:schemeClr>
          </a:solidFill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1D1D906-0BC4-FEE6-C101-A96C6910656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56816" y="5248656"/>
            <a:ext cx="1627632" cy="10424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30AA8E2-6DF5-EF83-796A-52DC1B42BA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7739" y="4325692"/>
            <a:ext cx="1289304" cy="813816"/>
          </a:xfrm>
        </p:spPr>
        <p:txBody>
          <a:bodyPr/>
          <a:lstStyle>
            <a:lvl1pPr marL="0" indent="0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2E6D84C-E8F7-4012-F33F-2BC73176DF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94176" y="4809744"/>
            <a:ext cx="1188720" cy="292608"/>
          </a:xfrm>
          <a:solidFill>
            <a:schemeClr val="accent1">
              <a:lumMod val="50000"/>
            </a:schemeClr>
          </a:solidFill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5C6931C-E330-4493-0643-D599756590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4176" y="5248656"/>
            <a:ext cx="1627632" cy="10424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CBD2F4CC-8E51-87CF-F79A-F27C3CEB56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67044" y="4325692"/>
            <a:ext cx="1289304" cy="813816"/>
          </a:xfrm>
        </p:spPr>
        <p:txBody>
          <a:bodyPr/>
          <a:lstStyle>
            <a:lvl1pPr marL="0" indent="0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BDAE69-C4D7-13B7-8424-76C2742E8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86400" y="4809744"/>
            <a:ext cx="1188720" cy="292608"/>
          </a:xfrm>
          <a:solidFill>
            <a:schemeClr val="accent1">
              <a:lumMod val="50000"/>
            </a:schemeClr>
          </a:solidFill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784D331-4EA8-7763-413A-D86421E774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486400" y="5248656"/>
            <a:ext cx="1627632" cy="10424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F7A8DA1D-6CC4-473F-2C8F-4BF59295EA2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79891" y="4325692"/>
            <a:ext cx="1289304" cy="813816"/>
          </a:xfrm>
        </p:spPr>
        <p:txBody>
          <a:bodyPr/>
          <a:lstStyle>
            <a:lvl1pPr marL="0" indent="0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D2BB440-F01A-2C17-2EB1-29400B080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14616" y="4809744"/>
            <a:ext cx="1188720" cy="292608"/>
          </a:xfrm>
          <a:solidFill>
            <a:schemeClr val="accent1">
              <a:lumMod val="50000"/>
            </a:schemeClr>
          </a:solidFill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8E70445-8223-C947-41BD-B5232418DC1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14616" y="5248656"/>
            <a:ext cx="1627632" cy="10424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C0CEB3F3-5DF9-EBDA-0049-32F1E30883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26395" y="4325692"/>
            <a:ext cx="1289304" cy="813816"/>
          </a:xfrm>
        </p:spPr>
        <p:txBody>
          <a:bodyPr/>
          <a:lstStyle>
            <a:lvl1pPr marL="0" indent="0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7CA7A68-9715-41A2-960B-4A4FCA50B69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61120" y="4809744"/>
            <a:ext cx="1188720" cy="292608"/>
          </a:xfrm>
          <a:solidFill>
            <a:schemeClr val="accent1">
              <a:lumMod val="50000"/>
            </a:schemeClr>
          </a:solidFill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20DEDB88-9B42-2A98-CCD8-509BAE5364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51976" y="5248656"/>
            <a:ext cx="1627632" cy="10424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7486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A5DB37-3750-510E-8CAA-D76AFD5CC5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E647C7-955C-FC73-3737-298D139F20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1728216"/>
            <a:ext cx="5074920" cy="379476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199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EA9653-6F42-EC48-B443-D3FF0CD0D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4663440"/>
            <a:ext cx="4581144" cy="1500187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D17795E-6A15-8CD3-45F4-FE61964FDC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46496" y="1185487"/>
            <a:ext cx="3557016" cy="1453896"/>
          </a:xfrm>
        </p:spPr>
        <p:txBody>
          <a:bodyPr anchor="b">
            <a:noAutofit/>
          </a:bodyPr>
          <a:lstStyle>
            <a:lvl1pPr marL="0" indent="0" algn="r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lesson</a:t>
            </a:r>
          </a:p>
        </p:txBody>
      </p:sp>
    </p:spTree>
    <p:extLst>
      <p:ext uri="{BB962C8B-B14F-4D97-AF65-F5344CB8AC3E}">
        <p14:creationId xmlns:p14="http://schemas.microsoft.com/office/powerpoint/2010/main" val="2925168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4567E9-2483-C330-76B4-52F75C950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4032" y="1517904"/>
            <a:ext cx="4416552" cy="1572768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A5DB37-3750-510E-8CAA-D76AFD5CC5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108192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0CFB59-AAC5-2429-8ABD-5C7810D2F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EA9653-6F42-EC48-B443-D3FF0CD0D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14032" y="3429000"/>
            <a:ext cx="4242816" cy="2350008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1B8C20-6DAD-D765-BC74-189D6F5065A1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BF308-C3AC-92A2-F532-FF8180F43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274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BAF3EC-96ED-627A-D8DF-71B5521F8C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23150"/>
            <a:ext cx="12192000" cy="2898648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347472"/>
            <a:ext cx="6611112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37955206-B899-8803-FDE5-D32B873902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7824" y="1773936"/>
            <a:ext cx="4041648" cy="106203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364A7DC8-84BB-05AA-594A-2BDB0719556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77824" y="3328416"/>
            <a:ext cx="9957816" cy="402336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759331-56CA-A5B3-ECFB-757CC5B9E3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7824" y="4096512"/>
            <a:ext cx="1673352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2E6D84C-E8F7-4012-F33F-2BC73176DF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60904" y="4096512"/>
            <a:ext cx="1673352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BDAE69-C4D7-13B7-8424-76C2742E8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2272" y="4096512"/>
            <a:ext cx="1673352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D2BB440-F01A-2C17-2EB1-29400B080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7064" y="4096512"/>
            <a:ext cx="1673352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7CA7A68-9715-41A2-960B-4A4FCA50B69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01000" y="4096512"/>
            <a:ext cx="1673352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1D1D906-0BC4-FEE6-C101-A96C6910656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824" y="4535424"/>
            <a:ext cx="1673352" cy="1042416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5C6931C-E330-4493-0643-D599756590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660904" y="4535424"/>
            <a:ext cx="1673352" cy="1042416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784D331-4EA8-7763-413A-D86421E774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62272" y="4535424"/>
            <a:ext cx="1673352" cy="1042416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8E70445-8223-C947-41BD-B5232418DC1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27064" y="4535424"/>
            <a:ext cx="1673352" cy="1042416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20DEDB88-9B42-2A98-CCD8-509BAE5364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01000" y="4535424"/>
            <a:ext cx="1673352" cy="1042416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3AD13A-778C-0B94-E890-F60B86ABB58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course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34822A-F2F6-6134-01C8-6CB9A884CDD6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719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2E9B473-9612-90C4-92F3-3DAB99570A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347472"/>
            <a:ext cx="3557016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45086ED-6566-AB9A-70A6-D9D2DB077F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7824" y="1773936"/>
            <a:ext cx="4041648" cy="106203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19AD1-1029-1DE8-E36D-41EF92EDB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824" y="2587752"/>
            <a:ext cx="10213848" cy="3145536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24F3A78-F067-8639-9E61-32AE80986E0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6007608"/>
            <a:ext cx="12192000" cy="850392"/>
          </a:xfrm>
          <a:custGeom>
            <a:avLst/>
            <a:gdLst>
              <a:gd name="connsiteX0" fmla="*/ 11446035 w 12192000"/>
              <a:gd name="connsiteY0" fmla="*/ 238312 h 850392"/>
              <a:gd name="connsiteX1" fmla="*/ 11446035 w 12192000"/>
              <a:gd name="connsiteY1" fmla="*/ 284031 h 850392"/>
              <a:gd name="connsiteX2" fmla="*/ 11933120 w 12192000"/>
              <a:gd name="connsiteY2" fmla="*/ 284031 h 850392"/>
              <a:gd name="connsiteX3" fmla="*/ 11933120 w 12192000"/>
              <a:gd name="connsiteY3" fmla="*/ 238312 h 850392"/>
              <a:gd name="connsiteX4" fmla="*/ 0 w 12192000"/>
              <a:gd name="connsiteY4" fmla="*/ 0 h 850392"/>
              <a:gd name="connsiteX5" fmla="*/ 12192000 w 12192000"/>
              <a:gd name="connsiteY5" fmla="*/ 0 h 850392"/>
              <a:gd name="connsiteX6" fmla="*/ 12192000 w 12192000"/>
              <a:gd name="connsiteY6" fmla="*/ 850392 h 850392"/>
              <a:gd name="connsiteX7" fmla="*/ 0 w 12192000"/>
              <a:gd name="connsiteY7" fmla="*/ 850392 h 850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850392">
                <a:moveTo>
                  <a:pt x="11446035" y="238312"/>
                </a:moveTo>
                <a:lnTo>
                  <a:pt x="11446035" y="284031"/>
                </a:lnTo>
                <a:lnTo>
                  <a:pt x="11933120" y="284031"/>
                </a:lnTo>
                <a:lnTo>
                  <a:pt x="11933120" y="23831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50392"/>
                </a:lnTo>
                <a:lnTo>
                  <a:pt x="0" y="85039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D9871F-9716-E693-46E0-C82668C233A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73736" y="6276547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course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3B6AA57-B313-9EB7-BDE7-E6B64F9104E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0B8C45-3813-10BB-8CEE-B97E114209B1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926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BAF3EC-96ED-627A-D8DF-71B5521F8C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67856" y="0"/>
            <a:ext cx="5724144" cy="4224528"/>
          </a:xfr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347472"/>
            <a:ext cx="6611112" cy="1453896"/>
          </a:xfrm>
        </p:spPr>
        <p:txBody>
          <a:bodyPr anchor="b"/>
          <a:lstStyle>
            <a:lvl1pPr>
              <a:defRPr sz="54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37955206-B899-8803-FDE5-D32B873902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7824" y="1773936"/>
            <a:ext cx="4041648" cy="10620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759331-56CA-A5B3-ECFB-757CC5B9E3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7824" y="2761488"/>
            <a:ext cx="2615184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2E6D84C-E8F7-4012-F33F-2BC73176DF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18888" y="2761488"/>
            <a:ext cx="2615184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BDAE69-C4D7-13B7-8424-76C2742E8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23376" y="2761488"/>
            <a:ext cx="2615184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1D1D906-0BC4-FEE6-C101-A96C6910656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824" y="3264061"/>
            <a:ext cx="2615184" cy="2313779"/>
          </a:xfrm>
          <a:noFill/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5C6931C-E330-4493-0643-D599756590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818888" y="3264061"/>
            <a:ext cx="2615184" cy="2313779"/>
          </a:xfrm>
          <a:noFill/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784D331-4EA8-7763-413A-D86421E774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723376" y="3264061"/>
            <a:ext cx="2615184" cy="2313779"/>
          </a:xfrm>
          <a:noFill/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D3EE34-4CB3-EFD4-CB18-2CBD6765A6B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DDE7B4-8792-03F9-C90E-BDC9932ABDA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25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64FA7FA-4022-3FA2-0E0E-0972860B87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087368"/>
            <a:ext cx="12192000" cy="2770632"/>
          </a:xfrm>
          <a:custGeom>
            <a:avLst/>
            <a:gdLst>
              <a:gd name="connsiteX0" fmla="*/ 11446035 w 12192000"/>
              <a:gd name="connsiteY0" fmla="*/ 2158552 h 2770632"/>
              <a:gd name="connsiteX1" fmla="*/ 11446035 w 12192000"/>
              <a:gd name="connsiteY1" fmla="*/ 2204271 h 2770632"/>
              <a:gd name="connsiteX2" fmla="*/ 11933120 w 12192000"/>
              <a:gd name="connsiteY2" fmla="*/ 2204271 h 2770632"/>
              <a:gd name="connsiteX3" fmla="*/ 11933120 w 12192000"/>
              <a:gd name="connsiteY3" fmla="*/ 2158552 h 2770632"/>
              <a:gd name="connsiteX4" fmla="*/ 0 w 12192000"/>
              <a:gd name="connsiteY4" fmla="*/ 0 h 2770632"/>
              <a:gd name="connsiteX5" fmla="*/ 12192000 w 12192000"/>
              <a:gd name="connsiteY5" fmla="*/ 0 h 2770632"/>
              <a:gd name="connsiteX6" fmla="*/ 12192000 w 12192000"/>
              <a:gd name="connsiteY6" fmla="*/ 2770632 h 2770632"/>
              <a:gd name="connsiteX7" fmla="*/ 0 w 12192000"/>
              <a:gd name="connsiteY7" fmla="*/ 2770632 h 277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770632">
                <a:moveTo>
                  <a:pt x="11446035" y="2158552"/>
                </a:moveTo>
                <a:lnTo>
                  <a:pt x="11446035" y="2204271"/>
                </a:lnTo>
                <a:lnTo>
                  <a:pt x="11933120" y="2204271"/>
                </a:lnTo>
                <a:lnTo>
                  <a:pt x="11933120" y="215855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2770632"/>
                </a:lnTo>
                <a:lnTo>
                  <a:pt x="0" y="2770632"/>
                </a:lnTo>
                <a:close/>
              </a:path>
            </a:pathLst>
          </a:custGeom>
        </p:spPr>
        <p:txBody>
          <a:bodyPr wrap="square" anchor="b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10577E-706F-A37B-4229-35D618DD29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347472"/>
            <a:ext cx="3557016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434838A-8B00-6F97-4B88-92382B1262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7824" y="1773936"/>
            <a:ext cx="4041648" cy="106203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32329-445D-026F-2751-7C7CC24FF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07608" y="1005840"/>
            <a:ext cx="4160520" cy="292608"/>
          </a:xfrm>
        </p:spPr>
        <p:txBody>
          <a:bodyPr anchor="b"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5BFF6-ADF4-B12B-F366-E1E7F245C3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07608" y="1552792"/>
            <a:ext cx="4160520" cy="1576160"/>
          </a:xfrm>
        </p:spPr>
        <p:txBody>
          <a:bodyPr/>
          <a:lstStyle>
            <a:lvl1pPr marL="283464" indent="-283464">
              <a:defRPr sz="1400">
                <a:solidFill>
                  <a:schemeClr val="bg1"/>
                </a:solidFill>
              </a:defRPr>
            </a:lvl1pPr>
            <a:lvl2pPr indent="-283464">
              <a:defRPr sz="1200">
                <a:solidFill>
                  <a:schemeClr val="bg1"/>
                </a:solidFill>
              </a:defRPr>
            </a:lvl2pPr>
            <a:lvl3pPr indent="-283464">
              <a:defRPr sz="1100">
                <a:solidFill>
                  <a:schemeClr val="bg1"/>
                </a:solidFill>
              </a:defRPr>
            </a:lvl3pPr>
            <a:lvl4pPr indent="-283464">
              <a:defRPr sz="1100">
                <a:solidFill>
                  <a:schemeClr val="bg1"/>
                </a:solidFill>
              </a:defRPr>
            </a:lvl4pPr>
            <a:lvl5pPr indent="-283464"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775745-3C47-7E04-1FD8-EC04C993FF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07608" y="3438144"/>
            <a:ext cx="4160520" cy="292608"/>
          </a:xfrm>
        </p:spPr>
        <p:txBody>
          <a:bodyPr anchor="b"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E07129-582E-5D7F-246C-5ABE714D4F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07608" y="3985096"/>
            <a:ext cx="4160520" cy="1576160"/>
          </a:xfrm>
        </p:spPr>
        <p:txBody>
          <a:bodyPr/>
          <a:lstStyle>
            <a:lvl1pPr indent="-283464">
              <a:defRPr sz="1400">
                <a:solidFill>
                  <a:schemeClr val="bg1"/>
                </a:solidFill>
              </a:defRPr>
            </a:lvl1pPr>
            <a:lvl2pPr indent="-283464">
              <a:defRPr sz="1200">
                <a:solidFill>
                  <a:schemeClr val="bg1"/>
                </a:solidFill>
              </a:defRPr>
            </a:lvl2pPr>
            <a:lvl3pPr indent="-283464">
              <a:defRPr sz="1100">
                <a:solidFill>
                  <a:schemeClr val="bg1"/>
                </a:solidFill>
              </a:defRPr>
            </a:lvl3pPr>
            <a:lvl4pPr indent="-283464">
              <a:defRPr sz="1100">
                <a:solidFill>
                  <a:schemeClr val="bg1"/>
                </a:solidFill>
              </a:defRPr>
            </a:lvl4pPr>
            <a:lvl5pPr indent="-283464"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78AC046-3CF2-802F-750B-B70D9B89A33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9B26AA9-8344-BF2E-82C8-AF9EDF269B9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98DCFC-BBE6-A0EE-9253-E7AC8A49A023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933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CB6D48-D20C-54AA-94F1-D8E933286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F663A-C2C8-12B2-AE7C-318452D5F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76FC8-F25A-C087-965F-C86D7A6638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3736" y="62544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BFC1D-3B9C-EFD1-A014-1F648ADDB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47704" y="6181344"/>
            <a:ext cx="67056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2900" b="1">
                <a:solidFill>
                  <a:schemeClr val="tx2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176A5B-B081-E990-1FB5-4AE9CF7924C4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rgbClr val="1C4C3C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10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5" r:id="rId3"/>
    <p:sldLayoutId id="2147483651" r:id="rId4"/>
    <p:sldLayoutId id="2147483661" r:id="rId5"/>
    <p:sldLayoutId id="2147483667" r:id="rId6"/>
    <p:sldLayoutId id="2147483666" r:id="rId7"/>
    <p:sldLayoutId id="2147483668" r:id="rId8"/>
    <p:sldLayoutId id="2147483653" r:id="rId9"/>
    <p:sldLayoutId id="2147483650" r:id="rId10"/>
    <p:sldLayoutId id="2147483662" r:id="rId11"/>
    <p:sldLayoutId id="2147483663" r:id="rId12"/>
    <p:sldLayoutId id="2147483664" r:id="rId13"/>
    <p:sldLayoutId id="2147483652" r:id="rId14"/>
    <p:sldLayoutId id="2147483654" r:id="rId15"/>
    <p:sldLayoutId id="2147483655" r:id="rId16"/>
    <p:sldLayoutId id="2147483656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566928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859536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52144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44752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44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B2A6-C71F-0538-4083-5C97297C2C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Kong</a:t>
            </a:r>
            <a:br>
              <a:rPr lang="en-US" dirty="0"/>
            </a:br>
            <a:r>
              <a:rPr lang="en-US" sz="5400" dirty="0"/>
              <a:t>API GATEWAY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B60069-490F-6B34-EAD3-1DEC642BF1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Course by Arnab Das</a:t>
            </a:r>
          </a:p>
          <a:p>
            <a:endParaRPr lang="en-US" dirty="0"/>
          </a:p>
        </p:txBody>
      </p:sp>
      <p:pic>
        <p:nvPicPr>
          <p:cNvPr id="1028" name="Picture 4" descr="Kong Logo PNG Vector (SVG) Free Download">
            <a:extLst>
              <a:ext uri="{FF2B5EF4-FFF2-40B4-BE49-F238E27FC236}">
                <a16:creationId xmlns:a16="http://schemas.microsoft.com/office/drawing/2014/main" id="{F81B0D2A-ECBC-E51F-7294-439168DC2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129" y="4484458"/>
            <a:ext cx="2240007" cy="197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7B91A773-1B80-52E1-B49A-26B1551C77F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1804" r="10567"/>
          <a:stretch/>
        </p:blipFill>
        <p:spPr>
          <a:xfrm>
            <a:off x="6181727" y="0"/>
            <a:ext cx="6010273" cy="6857999"/>
          </a:xfrm>
        </p:spPr>
      </p:pic>
    </p:spTree>
    <p:extLst>
      <p:ext uri="{BB962C8B-B14F-4D97-AF65-F5344CB8AC3E}">
        <p14:creationId xmlns:p14="http://schemas.microsoft.com/office/powerpoint/2010/main" val="2991907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B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0081C9-330C-9158-0336-4B0F327A3B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" y="2871787"/>
            <a:ext cx="5886450" cy="1500187"/>
          </a:xfrm>
        </p:spPr>
        <p:txBody>
          <a:bodyPr/>
          <a:lstStyle/>
          <a:p>
            <a:r>
              <a:rPr lang="en-US" sz="6000" dirty="0"/>
              <a:t>Kong Admin API</a:t>
            </a:r>
          </a:p>
          <a:p>
            <a:endParaRPr lang="en-US" dirty="0"/>
          </a:p>
        </p:txBody>
      </p:sp>
      <p:sp>
        <p:nvSpPr>
          <p:cNvPr id="9" name="AutoShape 2" descr="Fastapi Vector Logo - Download Free SVG Icon | Worldvectorlogo">
            <a:extLst>
              <a:ext uri="{FF2B5EF4-FFF2-40B4-BE49-F238E27FC236}">
                <a16:creationId xmlns:a16="http://schemas.microsoft.com/office/drawing/2014/main" id="{16D56727-410B-9048-2474-F1F8E0D076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FF5E8F2-2950-71BE-F8A0-F647824533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556" r="5556"/>
          <a:stretch>
            <a:fillRect/>
          </a:stretch>
        </p:blipFill>
        <p:spPr/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DF33B6-6D3A-C57B-E256-AFDB7636E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75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5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B2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0081C9-330C-9158-0336-4B0F327A3B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285750" y="2757487"/>
            <a:ext cx="5791200" cy="1500187"/>
          </a:xfrm>
        </p:spPr>
        <p:txBody>
          <a:bodyPr/>
          <a:lstStyle/>
          <a:p>
            <a:r>
              <a:rPr lang="en-US" sz="13800" dirty="0" err="1"/>
              <a:t>Konga</a:t>
            </a:r>
            <a:endParaRPr lang="en-US" sz="5400" dirty="0"/>
          </a:p>
        </p:txBody>
      </p:sp>
      <p:sp>
        <p:nvSpPr>
          <p:cNvPr id="9" name="AutoShape 2" descr="Fastapi Vector Logo - Download Free SVG Icon | Worldvectorlogo">
            <a:extLst>
              <a:ext uri="{FF2B5EF4-FFF2-40B4-BE49-F238E27FC236}">
                <a16:creationId xmlns:a16="http://schemas.microsoft.com/office/drawing/2014/main" id="{16D56727-410B-9048-2474-F1F8E0D076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7F162C8-FE75-7817-B382-CDA18F3556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556" r="5556"/>
          <a:stretch>
            <a:fillRect/>
          </a:stretch>
        </p:blipFill>
        <p:spPr/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BE918C-AEC9-5826-F5EB-3640B62F5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9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3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B60146-508A-99D4-4EB9-FE476A40D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0081C9-330C-9158-0336-4B0F327A3B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Kong Plugins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805936B-7062-2E6A-9F1C-96841F91B8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lesson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8D4FD1D-3D5B-647B-6354-21B2C8C86F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556" r="55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79014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Placeholder 44" descr="Chameleon on twigs&#10;">
            <a:extLst>
              <a:ext uri="{FF2B5EF4-FFF2-40B4-BE49-F238E27FC236}">
                <a16:creationId xmlns:a16="http://schemas.microsoft.com/office/drawing/2014/main" id="{D22FD467-11FE-0FB5-05CF-BDBA6A8CD84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" r="62"/>
          <a:stretch/>
        </p:blipFill>
        <p:spPr/>
      </p:pic>
      <p:sp>
        <p:nvSpPr>
          <p:cNvPr id="27" name="Title 26">
            <a:extLst>
              <a:ext uri="{FF2B5EF4-FFF2-40B4-BE49-F238E27FC236}">
                <a16:creationId xmlns:a16="http://schemas.microsoft.com/office/drawing/2014/main" id="{0495CC77-4D09-9F18-CCCC-D99591447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Kong Plugins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F9701AA-7DBD-E12C-6FDF-7742AC594C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Authentication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F0EFA38-9538-2552-141D-4A2384F513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Security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50986C2-DEFA-4BC4-8B88-F7B8F0C74D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Traffic Control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582FF3C-018B-F587-D58B-64F7F656D5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99632" y="4023360"/>
            <a:ext cx="1878711" cy="292608"/>
          </a:xfrm>
        </p:spPr>
        <p:txBody>
          <a:bodyPr/>
          <a:lstStyle/>
          <a:p>
            <a:r>
              <a:rPr lang="en-US" dirty="0"/>
              <a:t>Analytics &amp; Monitoring Plugin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C417249-9617-A702-6E6B-B794E26854D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Transformations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0CC582-D150-5945-F21D-9C80F4F469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Let’s you add API key authentication to a service or a route.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801B97-A773-B547-1494-85D62B60274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Enables security to protect API against unauthorized access.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A7D77D-367C-9ECD-BBFF-53342ABD58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Restrict inbound and outbound API traffic.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CBC413-D3DF-7DCA-C692-E9DFAC6CA9B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Monitor health of API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DF363F5-99DE-D0A2-9387-91657A96E31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Transform API requests and responses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A2677F-E6B5-7D75-DE25-2A045F2CA4C1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>
          <a:xfrm>
            <a:off x="11325224" y="6181344"/>
            <a:ext cx="693039" cy="676656"/>
          </a:xfrm>
        </p:spPr>
        <p:txBody>
          <a:bodyPr/>
          <a:lstStyle/>
          <a:p>
            <a:fld id="{8058A7CE-F400-7B46-9E16-10D36E8C32F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89B864D4-3457-BD05-78B2-E99E98C58A69}"/>
              </a:ext>
            </a:extLst>
          </p:cNvPr>
          <p:cNvSpPr txBox="1">
            <a:spLocks/>
          </p:cNvSpPr>
          <p:nvPr/>
        </p:nvSpPr>
        <p:spPr>
          <a:xfrm>
            <a:off x="9651872" y="4087749"/>
            <a:ext cx="1673352" cy="29260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52144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44752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Logging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6DBBAB87-509C-0F75-69F9-540829AE8F92}"/>
              </a:ext>
            </a:extLst>
          </p:cNvPr>
          <p:cNvSpPr txBox="1">
            <a:spLocks/>
          </p:cNvSpPr>
          <p:nvPr/>
        </p:nvSpPr>
        <p:spPr>
          <a:xfrm>
            <a:off x="9651872" y="4526661"/>
            <a:ext cx="1673352" cy="1042416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52144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44752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Log HTTP request and response data in JSON</a:t>
            </a:r>
          </a:p>
        </p:txBody>
      </p:sp>
    </p:spTree>
    <p:extLst>
      <p:ext uri="{BB962C8B-B14F-4D97-AF65-F5344CB8AC3E}">
        <p14:creationId xmlns:p14="http://schemas.microsoft.com/office/powerpoint/2010/main" val="2477064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097325F1-417F-39CB-3AFB-0247A5727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20" name="Picture Placeholder 19" descr="Brown gilled mushrooms growing on a mossy tree trunk with some spiderwebs, viewed from below">
            <a:extLst>
              <a:ext uri="{FF2B5EF4-FFF2-40B4-BE49-F238E27FC236}">
                <a16:creationId xmlns:a16="http://schemas.microsoft.com/office/drawing/2014/main" id="{22AA3E2E-0153-71DC-7CB3-37C1F102C94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16" r="16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D4FD09F-6D6F-D1D8-4155-4CC4902DD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728" y="148289"/>
            <a:ext cx="3208401" cy="851836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PLUGINS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BED7EB02-3F30-CB54-4834-7AAAE5CEF0F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26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5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8FAEB76B-FDD3-4572-F53B-DD23FA78DE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17850F-4D1C-9CEC-999B-AC22B87B82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87"/>
          <a:stretch/>
        </p:blipFill>
        <p:spPr>
          <a:xfrm>
            <a:off x="486711" y="0"/>
            <a:ext cx="108609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199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7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B60146-508A-99D4-4EB9-FE476A40D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0081C9-330C-9158-0336-4B0F327A3B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Kong Custom Plugins</a:t>
            </a:r>
            <a:br>
              <a:rPr lang="en-US" dirty="0"/>
            </a:br>
            <a:r>
              <a:rPr lang="en-US" dirty="0"/>
              <a:t>with Lua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805936B-7062-2E6A-9F1C-96841F91B8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lesson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CE4581F-81EC-EB59-779C-F67695888FC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556" r="5556"/>
          <a:stretch>
            <a:fillRect/>
          </a:stretch>
        </p:blipFill>
        <p:spPr/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87972C20-AD82-E10A-8872-659F17B94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93" y="223266"/>
            <a:ext cx="150495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218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lide Number Placeholder 97">
            <a:extLst>
              <a:ext uri="{FF2B5EF4-FFF2-40B4-BE49-F238E27FC236}">
                <a16:creationId xmlns:a16="http://schemas.microsoft.com/office/drawing/2014/main" id="{820AC3B6-8BC3-CF8D-1BA9-D7F24C3721E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3DF228B-69AA-EACA-F712-9EC2C3380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6227"/>
            <a:ext cx="12192000" cy="516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3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5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Kong Inc.: The Platform Powering the API World">
            <a:extLst>
              <a:ext uri="{FF2B5EF4-FFF2-40B4-BE49-F238E27FC236}">
                <a16:creationId xmlns:a16="http://schemas.microsoft.com/office/drawing/2014/main" id="{DCE1D193-3BBB-0DC3-7349-2E4E29396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8FAEB76B-FDD3-4572-F53B-DD23FA78DE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AutoShape 2" descr="Kong API Gateway on Kubernetes - A Comprehensive Guide">
            <a:extLst>
              <a:ext uri="{FF2B5EF4-FFF2-40B4-BE49-F238E27FC236}">
                <a16:creationId xmlns:a16="http://schemas.microsoft.com/office/drawing/2014/main" id="{5FEC9453-1E51-58CF-7B8A-0AE55F83E6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43100" y="3276600"/>
            <a:ext cx="430530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9036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13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F9222C1-D2B9-DECB-D5EE-58D4C1EEA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136" y="2287355"/>
            <a:ext cx="4452364" cy="445236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76D777E-AF79-EFAB-66FB-4A4B8040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A3398-BF6F-02E2-4278-2F44D05DD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2048" y="1215980"/>
            <a:ext cx="4069080" cy="1901952"/>
          </a:xfrm>
        </p:spPr>
        <p:txBody>
          <a:bodyPr/>
          <a:lstStyle/>
          <a:p>
            <a:r>
              <a:rPr lang="en-US" dirty="0"/>
              <a:t>Arnab Das</a:t>
            </a:r>
          </a:p>
          <a:p>
            <a:r>
              <a:rPr lang="en-US" dirty="0"/>
              <a:t>raj713335@gmail.com</a:t>
            </a:r>
          </a:p>
          <a:p>
            <a:r>
              <a:rPr lang="en-US" sz="1600" dirty="0"/>
              <a:t>https://www.linkedin.com/in/raj713335/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E24B729D-0011-9D2A-902B-1E2D5831BB7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Kong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DBC5633-94C2-A2F3-99F3-C5642E4F92D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640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C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328FD2-C467-9ED1-1223-8F5D74856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" y="19049"/>
            <a:ext cx="4597527" cy="1017651"/>
          </a:xfrm>
        </p:spPr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7C00E-4148-C57A-A22F-69773F3FF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" y="1036700"/>
            <a:ext cx="4794504" cy="1840785"/>
          </a:xfrm>
        </p:spPr>
        <p:txBody>
          <a:bodyPr/>
          <a:lstStyle/>
          <a:p>
            <a:r>
              <a:rPr lang="en-US" b="1" i="0" dirty="0">
                <a:effectLst/>
                <a:latin typeface="SegoeUIVariable"/>
              </a:rPr>
              <a:t>Kong API Gateway</a:t>
            </a:r>
            <a:r>
              <a:rPr lang="en-US" b="0" i="0" dirty="0">
                <a:effectLst/>
                <a:latin typeface="SegoeUIVariable"/>
              </a:rPr>
              <a:t> is a cloud-native, high-performance API gateway designed for microservices and distributed architectures. It acts as a reverse proxy, managing, configuring, and routing requests to your APIs. Here’s what makes Kong API Gateway stand out: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1AF8C-E5B0-295D-88A6-261C60AE8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8058A7CE-F400-7B46-9E16-10D36E8C32F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941882-B27E-8F59-9B63-6AE2BC2B63BD}"/>
              </a:ext>
            </a:extLst>
          </p:cNvPr>
          <p:cNvSpPr txBox="1"/>
          <p:nvPr/>
        </p:nvSpPr>
        <p:spPr>
          <a:xfrm>
            <a:off x="85725" y="3028015"/>
            <a:ext cx="560489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bg1"/>
                </a:solidFill>
                <a:latin typeface="SegoeUIVariable"/>
              </a:rPr>
              <a:t>Lightweight and Fast</a:t>
            </a:r>
            <a:r>
              <a:rPr lang="en-US" sz="1200" dirty="0">
                <a:solidFill>
                  <a:schemeClr val="bg1"/>
                </a:solidFill>
                <a:latin typeface="SegoeUIVariable"/>
              </a:rPr>
              <a:t>: Optimized for low latency and high throughput, handling thousands of transactions per second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SegoeUIVariable"/>
              </a:rPr>
              <a:t>.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endParaRPr lang="en-US" sz="1200" b="0" i="0" dirty="0">
              <a:solidFill>
                <a:schemeClr val="bg1"/>
              </a:solidFill>
              <a:effectLst/>
              <a:latin typeface="SegoeUIVariable"/>
            </a:endParaRP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bg1"/>
                </a:solidFill>
                <a:latin typeface="SegoeUIVariable"/>
              </a:rPr>
              <a:t>Flexible and Extensible</a:t>
            </a:r>
            <a:r>
              <a:rPr lang="en-US" sz="1200" dirty="0">
                <a:solidFill>
                  <a:schemeClr val="bg1"/>
                </a:solidFill>
                <a:latin typeface="SegoeUIVariable"/>
              </a:rPr>
              <a:t>: Can be extended through modules and plugins to add additional functionality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SegoeUIVariable"/>
              </a:rPr>
              <a:t>.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endParaRPr lang="en-US" sz="1200" b="0" i="0" dirty="0">
              <a:solidFill>
                <a:schemeClr val="bg1"/>
              </a:solidFill>
              <a:effectLst/>
              <a:latin typeface="SegoeUIVariable"/>
            </a:endParaRP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bg1"/>
                </a:solidFill>
                <a:latin typeface="SegoeUIVariable"/>
              </a:rPr>
              <a:t>Hybrid and Multi-Cloud</a:t>
            </a:r>
            <a:r>
              <a:rPr lang="en-US" sz="1200" dirty="0">
                <a:solidFill>
                  <a:schemeClr val="bg1"/>
                </a:solidFill>
                <a:latin typeface="SegoeUIVariable"/>
              </a:rPr>
              <a:t>: Runs on decentralized architectures, including hybrid-cloud and multi-cloud deployments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SegoeUIVariable"/>
              </a:rPr>
              <a:t>.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endParaRPr lang="en-US" sz="1200" b="0" i="0" dirty="0">
              <a:solidFill>
                <a:schemeClr val="bg1"/>
              </a:solidFill>
              <a:effectLst/>
              <a:latin typeface="SegoeUIVariable"/>
            </a:endParaRP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bg1"/>
                </a:solidFill>
                <a:latin typeface="SegoeUIVariable"/>
              </a:rPr>
              <a:t>Automation and </a:t>
            </a:r>
            <a:r>
              <a:rPr lang="en-US" sz="1200" b="1" dirty="0" err="1">
                <a:solidFill>
                  <a:schemeClr val="bg1"/>
                </a:solidFill>
                <a:latin typeface="SegoeUIVariable"/>
              </a:rPr>
              <a:t>GitOps</a:t>
            </a:r>
            <a:r>
              <a:rPr lang="en-US" sz="1200" dirty="0">
                <a:solidFill>
                  <a:schemeClr val="bg1"/>
                </a:solidFill>
                <a:latin typeface="SegoeUIVariable"/>
              </a:rPr>
              <a:t>: Supports workflow automation and modern </a:t>
            </a:r>
            <a:r>
              <a:rPr lang="en-US" sz="1200" dirty="0" err="1">
                <a:solidFill>
                  <a:schemeClr val="bg1"/>
                </a:solidFill>
                <a:latin typeface="SegoeUIVariable"/>
              </a:rPr>
              <a:t>GitOps</a:t>
            </a:r>
            <a:r>
              <a:rPr lang="en-US" sz="1200" dirty="0">
                <a:solidFill>
                  <a:schemeClr val="bg1"/>
                </a:solidFill>
                <a:latin typeface="SegoeUIVariable"/>
              </a:rPr>
              <a:t> practices for efficient operations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SegoeUIVariable"/>
              </a:rPr>
              <a:t>.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endParaRPr lang="en-US" sz="1200" b="0" i="0" dirty="0">
              <a:solidFill>
                <a:schemeClr val="bg1"/>
              </a:solidFill>
              <a:effectLst/>
              <a:latin typeface="SegoeUIVariable"/>
            </a:endParaRP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bg1"/>
                </a:solidFill>
                <a:latin typeface="SegoeUIVariable"/>
              </a:rPr>
              <a:t>Security and Governance</a:t>
            </a:r>
            <a:r>
              <a:rPr lang="en-US" sz="1200" dirty="0">
                <a:solidFill>
                  <a:schemeClr val="bg1"/>
                </a:solidFill>
                <a:latin typeface="SegoeUIVariable"/>
              </a:rPr>
              <a:t>: Provides tools to secure and govern APIs, improving visibility and control across the organization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SegoeUIVariable"/>
              </a:rPr>
              <a:t>.</a:t>
            </a:r>
          </a:p>
          <a:p>
            <a:pPr algn="l"/>
            <a:endParaRPr lang="en-US" sz="1200" b="0" i="0" dirty="0">
              <a:solidFill>
                <a:schemeClr val="bg1"/>
              </a:solidFill>
              <a:effectLst/>
              <a:latin typeface="SegoeUIVariable"/>
            </a:endParaRPr>
          </a:p>
          <a:p>
            <a:pPr algn="l"/>
            <a:r>
              <a:rPr lang="en-US" sz="1200" dirty="0">
                <a:solidFill>
                  <a:schemeClr val="bg1"/>
                </a:solidFill>
                <a:latin typeface="SegoeUIVariable"/>
              </a:rPr>
              <a:t>Kong Gateway is distributed with </a:t>
            </a:r>
            <a:r>
              <a:rPr lang="en-US" sz="1200" dirty="0" err="1">
                <a:solidFill>
                  <a:schemeClr val="bg1"/>
                </a:solidFill>
                <a:latin typeface="SegoeUIVariable"/>
              </a:rPr>
              <a:t>OpenResty</a:t>
            </a:r>
            <a:r>
              <a:rPr lang="en-US" sz="1200" dirty="0">
                <a:solidFill>
                  <a:schemeClr val="bg1"/>
                </a:solidFill>
                <a:latin typeface="SegoeUIVariable"/>
              </a:rPr>
              <a:t>, which extends the </a:t>
            </a:r>
            <a:r>
              <a:rPr lang="en-US" sz="1200" dirty="0" err="1">
                <a:solidFill>
                  <a:schemeClr val="bg1"/>
                </a:solidFill>
                <a:latin typeface="SegoeUIVariable"/>
              </a:rPr>
              <a:t>lua</a:t>
            </a:r>
            <a:r>
              <a:rPr lang="en-US" sz="1200" dirty="0">
                <a:solidFill>
                  <a:schemeClr val="bg1"/>
                </a:solidFill>
                <a:latin typeface="SegoeUIVariable"/>
              </a:rPr>
              <a:t>-nginx-module, allowing for a modular architecture where plugins can be enabled and executed at runtime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SegoeUIVariable"/>
              </a:rPr>
              <a:t>.</a:t>
            </a:r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0FE21C88-16DB-1B02-6C91-E9E62B29DB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604" r="26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05525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8FAEB76B-FDD3-4572-F53B-DD23FA78DE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098" name="Picture 2" descr="GitHub - Kong/kong: 🦍 The Cloud-Native API Gateway and AI Gateway.">
            <a:extLst>
              <a:ext uri="{FF2B5EF4-FFF2-40B4-BE49-F238E27FC236}">
                <a16:creationId xmlns:a16="http://schemas.microsoft.com/office/drawing/2014/main" id="{5D271E69-4D9B-9461-62BB-1823A3B29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0"/>
            <a:ext cx="10363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493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898DC4DB-E8A4-CC71-BFCA-A4E63110A38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t="34701" b="34701"/>
          <a:stretch>
            <a:fillRect/>
          </a:stretch>
        </p:blipFill>
        <p:spPr/>
      </p:pic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BD808E5F-4899-2928-C4F0-D6FC925BBA2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2792F9CF-A1D8-26E7-4A32-FA7A4FB447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Lesson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992A5432-0C7B-3D81-4B0F-5A308B599C7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Kong Plugins</a:t>
            </a:r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D2FC237F-CDB1-8E36-1186-413A45FC4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61" y="721705"/>
            <a:ext cx="7883271" cy="1453896"/>
          </a:xfrm>
        </p:spPr>
        <p:txBody>
          <a:bodyPr/>
          <a:lstStyle/>
          <a:p>
            <a:r>
              <a:rPr lang="en-US" sz="7200" dirty="0"/>
              <a:t>Course Outline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6D0253CA-32E4-E334-573B-E05E325C494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316755AD-2E77-26D9-BB8D-E27030BF01C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3255AB6C-7458-5E46-44F0-5858AA878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  <a:p>
            <a:endParaRPr lang="en-US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3B6A4BD0-93C6-B485-99D1-FACF6F2CE88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Lesson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958B3601-D684-F260-BEC5-813172E3CE4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Lesson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ED4D6F49-126A-8B9A-DCC4-9FED7564E23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9DF8967-B016-435D-E4C1-59BDE275C82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Kong Admin API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0955C5E-F740-803E-605E-7A855D5396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Extending Kong Plugins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DC530387-90A9-D2B0-349E-4BF8656753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Lesson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2C5F2A49-3CA3-28A0-CFDC-859B87F44F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B79E8AC3-61BE-3510-6F5D-87F8E2B29E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Kong Usage</a:t>
            </a:r>
          </a:p>
          <a:p>
            <a:endParaRPr lang="en-US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F203599C-CA0F-DF6E-C90F-4F6B01E0C8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Lesson</a:t>
            </a:r>
          </a:p>
        </p:txBody>
      </p:sp>
    </p:spTree>
    <p:extLst>
      <p:ext uri="{BB962C8B-B14F-4D97-AF65-F5344CB8AC3E}">
        <p14:creationId xmlns:p14="http://schemas.microsoft.com/office/powerpoint/2010/main" val="1280436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B60146-508A-99D4-4EB9-FE476A40D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0081C9-330C-9158-0336-4B0F327A3B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805936B-7062-2E6A-9F1C-96841F91B8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lesson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1928AEAF-2B90-082E-09AF-D38E74814EC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556" r="55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41442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1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234BFB-7D61-E860-670D-35784D0A8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</a:t>
            </a:r>
            <a:br>
              <a:rPr lang="en-US" dirty="0"/>
            </a:br>
            <a:r>
              <a:rPr lang="en-US" dirty="0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52F22-74B6-562C-F8BC-4ECCC8B6C6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Topic 1</a:t>
            </a:r>
            <a:r>
              <a:rPr lang="en-US" dirty="0"/>
              <a:t>: Install Kong</a:t>
            </a:r>
          </a:p>
          <a:p>
            <a:endParaRPr lang="en-US" dirty="0"/>
          </a:p>
          <a:p>
            <a:r>
              <a:rPr lang="en-US" b="1" dirty="0"/>
              <a:t>Topic 2</a:t>
            </a:r>
            <a:r>
              <a:rPr lang="en-US" dirty="0"/>
              <a:t>: Create a Dummy API End Point</a:t>
            </a:r>
          </a:p>
          <a:p>
            <a:endParaRPr lang="en-US" dirty="0"/>
          </a:p>
          <a:p>
            <a:r>
              <a:rPr lang="en-US" b="1" dirty="0"/>
              <a:t>Topic 3</a:t>
            </a:r>
            <a:r>
              <a:rPr lang="en-US" dirty="0"/>
              <a:t>: Kong Manager</a:t>
            </a:r>
          </a:p>
          <a:p>
            <a:endParaRPr lang="en-US" dirty="0"/>
          </a:p>
          <a:p>
            <a:r>
              <a:rPr lang="en-US" b="1" dirty="0"/>
              <a:t>Topic 4</a:t>
            </a:r>
            <a:r>
              <a:rPr lang="en-US" dirty="0"/>
              <a:t>: Kong Admin API</a:t>
            </a:r>
          </a:p>
          <a:p>
            <a:r>
              <a:rPr lang="en-US" dirty="0"/>
              <a:t>​</a:t>
            </a:r>
            <a:endParaRPr lang="en-US" b="1" dirty="0"/>
          </a:p>
          <a:p>
            <a:r>
              <a:rPr lang="en-US" b="1" dirty="0"/>
              <a:t>Topic 5</a:t>
            </a:r>
            <a:r>
              <a:rPr lang="en-US" dirty="0"/>
              <a:t>: </a:t>
            </a:r>
            <a:r>
              <a:rPr lang="en-US" dirty="0" err="1"/>
              <a:t>Konga</a:t>
            </a: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B17EE7-4CB2-C7C8-DD12-8C96F070F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8058A7CE-F400-7B46-9E16-10D36E8C32FD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F40D9039-5434-08AA-13C4-365061155C3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463" r="54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74600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4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FastAPI">
            <a:extLst>
              <a:ext uri="{FF2B5EF4-FFF2-40B4-BE49-F238E27FC236}">
                <a16:creationId xmlns:a16="http://schemas.microsoft.com/office/drawing/2014/main" id="{CC299D0D-4EE2-D94D-21D8-D255C653D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975" y="1185065"/>
            <a:ext cx="6686550" cy="240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0081C9-330C-9158-0336-4B0F327A3B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49" y="3429000"/>
            <a:ext cx="5629275" cy="1500187"/>
          </a:xfrm>
        </p:spPr>
        <p:txBody>
          <a:bodyPr/>
          <a:lstStyle/>
          <a:p>
            <a:r>
              <a:rPr lang="en-US" sz="4800" dirty="0"/>
              <a:t>API Endpoint Using FastAPI (Optional)</a:t>
            </a:r>
          </a:p>
          <a:p>
            <a:endParaRPr lang="en-US" dirty="0"/>
          </a:p>
        </p:txBody>
      </p:sp>
      <p:sp>
        <p:nvSpPr>
          <p:cNvPr id="9" name="AutoShape 2" descr="Fastapi Vector Logo - Download Free SVG Icon | Worldvectorlogo">
            <a:extLst>
              <a:ext uri="{FF2B5EF4-FFF2-40B4-BE49-F238E27FC236}">
                <a16:creationId xmlns:a16="http://schemas.microsoft.com/office/drawing/2014/main" id="{16D56727-410B-9048-2474-F1F8E0D076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12DB53E4-E4EF-559A-661B-DD2F186D939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5556" r="55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52066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1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0081C9-330C-9158-0336-4B0F327A3B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6225" y="4179330"/>
            <a:ext cx="5886450" cy="1500187"/>
          </a:xfrm>
        </p:spPr>
        <p:txBody>
          <a:bodyPr/>
          <a:lstStyle/>
          <a:p>
            <a:r>
              <a:rPr lang="en-US" sz="4800" dirty="0"/>
              <a:t>How to Use Postman?</a:t>
            </a:r>
          </a:p>
          <a:p>
            <a:endParaRPr lang="en-US" dirty="0"/>
          </a:p>
        </p:txBody>
      </p:sp>
      <p:sp>
        <p:nvSpPr>
          <p:cNvPr id="9" name="AutoShape 2" descr="Fastapi Vector Logo - Download Free SVG Icon | Worldvectorlogo">
            <a:extLst>
              <a:ext uri="{FF2B5EF4-FFF2-40B4-BE49-F238E27FC236}">
                <a16:creationId xmlns:a16="http://schemas.microsoft.com/office/drawing/2014/main" id="{16D56727-410B-9048-2474-F1F8E0D076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078" name="Picture 6" descr="postman&quot; Icon - Download for free – Iconduck">
            <a:extLst>
              <a:ext uri="{FF2B5EF4-FFF2-40B4-BE49-F238E27FC236}">
                <a16:creationId xmlns:a16="http://schemas.microsoft.com/office/drawing/2014/main" id="{65E96516-EF43-E86A-AF7A-FCDC1D1C3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057" y="1178483"/>
            <a:ext cx="2424112" cy="249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699DA791-4114-807B-C9F5-1DF0036A57E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5556" r="55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85319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D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0081C9-330C-9158-0336-4B0F327A3B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875" y="2979180"/>
            <a:ext cx="5886450" cy="1500187"/>
          </a:xfrm>
        </p:spPr>
        <p:txBody>
          <a:bodyPr/>
          <a:lstStyle/>
          <a:p>
            <a:r>
              <a:rPr lang="en-US" sz="7200" dirty="0"/>
              <a:t>Kong Manager</a:t>
            </a:r>
          </a:p>
          <a:p>
            <a:endParaRPr lang="en-US" dirty="0"/>
          </a:p>
        </p:txBody>
      </p:sp>
      <p:sp>
        <p:nvSpPr>
          <p:cNvPr id="9" name="AutoShape 2" descr="Fastapi Vector Logo - Download Free SVG Icon | Worldvectorlogo">
            <a:extLst>
              <a:ext uri="{FF2B5EF4-FFF2-40B4-BE49-F238E27FC236}">
                <a16:creationId xmlns:a16="http://schemas.microsoft.com/office/drawing/2014/main" id="{16D56727-410B-9048-2474-F1F8E0D076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0C3A9EB4-B1AE-11C1-6673-174E338970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556" r="5556"/>
          <a:stretch>
            <a:fillRect/>
          </a:stretch>
        </p:blipFill>
        <p:spPr/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E5D8AA-1EA4-847B-5AF1-88C0F143A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576" y="0"/>
            <a:ext cx="12220575" cy="687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6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4">
      <a:dk1>
        <a:srgbClr val="000000"/>
      </a:dk1>
      <a:lt1>
        <a:srgbClr val="FFFFFF"/>
      </a:lt1>
      <a:dk2>
        <a:srgbClr val="1C4C3C"/>
      </a:dk2>
      <a:lt2>
        <a:srgbClr val="E7E6E6"/>
      </a:lt2>
      <a:accent1>
        <a:srgbClr val="8FA971"/>
      </a:accent1>
      <a:accent2>
        <a:srgbClr val="345496"/>
      </a:accent2>
      <a:accent3>
        <a:srgbClr val="BD7B28"/>
      </a:accent3>
      <a:accent4>
        <a:srgbClr val="00698A"/>
      </a:accent4>
      <a:accent5>
        <a:srgbClr val="648260"/>
      </a:accent5>
      <a:accent6>
        <a:srgbClr val="F1EAE0"/>
      </a:accent6>
      <a:hlink>
        <a:srgbClr val="1B4C3C"/>
      </a:hlink>
      <a:folHlink>
        <a:srgbClr val="BD7B27"/>
      </a:folHlink>
    </a:clrScheme>
    <a:fontScheme name="Custom 14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ature-Course-Presentation__Win32_SW_v15" id="{2C9DFD55-A638-4F93-8FB2-21CFF204D143}" vid="{DA5D547E-0C12-4C38-92D7-DC23D24655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065AE5F-E0C7-443C-9CED-36FB3B770C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0B385D8-F902-4922-8FBA-406E7ED219F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D66DFBA-374C-41C2-B90E-F32A24B2E9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Nature course presentation</Template>
  <TotalTime>73</TotalTime>
  <Words>344</Words>
  <Application>Microsoft Office PowerPoint</Application>
  <PresentationFormat>Widescreen</PresentationFormat>
  <Paragraphs>83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Avenir Next LT Pro</vt:lpstr>
      <vt:lpstr>Calibri</vt:lpstr>
      <vt:lpstr>Sabon Next LT</vt:lpstr>
      <vt:lpstr>SegoeUIVariable</vt:lpstr>
      <vt:lpstr>Wingdings</vt:lpstr>
      <vt:lpstr>Office Theme</vt:lpstr>
      <vt:lpstr>Kong API GATEWAY</vt:lpstr>
      <vt:lpstr>Description</vt:lpstr>
      <vt:lpstr>PowerPoint Presentation</vt:lpstr>
      <vt:lpstr>Course Outline</vt:lpstr>
      <vt:lpstr>01</vt:lpstr>
      <vt:lpstr>lesson 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04</vt:lpstr>
      <vt:lpstr>Kong Plugins</vt:lpstr>
      <vt:lpstr>PLUGINS</vt:lpstr>
      <vt:lpstr>PowerPoint Presentation</vt:lpstr>
      <vt:lpstr>05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KINGDOMS OF NATURE</dc:title>
  <dc:creator>Arnab Das</dc:creator>
  <cp:lastModifiedBy>Arnab Das</cp:lastModifiedBy>
  <cp:revision>22</cp:revision>
  <dcterms:created xsi:type="dcterms:W3CDTF">2024-04-03T21:01:21Z</dcterms:created>
  <dcterms:modified xsi:type="dcterms:W3CDTF">2024-04-03T23:36:23Z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